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2.png" ContentType="image/png"/>
  <Override PartName="/ppt/media/image3.wmf" ContentType="image/x-wmf"/>
  <Override PartName="/ppt/media/image1.wmf" ContentType="image/x-wmf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_rels/slide8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28.xml.rels" ContentType="application/vnd.openxmlformats-package.relationships+xml"/>
  <Override PartName="/ppt/slides/_rels/slide27.xml.rels" ContentType="application/vnd.openxmlformats-package.relationships+xml"/>
  <Override PartName="/ppt/slides/_rels/slide26.xml.rels" ContentType="application/vnd.openxmlformats-package.relationships+xml"/>
  <Override PartName="/ppt/slides/_rels/slide25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slide5.xml" ContentType="application/vnd.openxmlformats-officedocument.presentationml.slide+xml"/>
  <Override PartName="/ppt/slides/slide28.xml" ContentType="application/vnd.openxmlformats-officedocument.presentationml.slide+xml"/>
  <Override PartName="/ppt/slides/slide8.xml" ContentType="application/vnd.openxmlformats-officedocument.presentationml.slide+xml"/>
  <Override PartName="/ppt/slides/slide32.xml" ContentType="application/vnd.openxmlformats-officedocument.presentationml.slide+xml"/>
  <Override PartName="/ppt/slides/slide35.xml" ContentType="application/vnd.openxmlformats-officedocument.presentationml.slide+xml"/>
  <Override PartName="/ppt/slides/slide38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s/slide7.xml" ContentType="application/vnd.openxmlformats-officedocument.presentationml.slide+xml"/>
  <Override PartName="/ppt/slides/slide31.xml" ContentType="application/vnd.openxmlformats-officedocument.presentationml.slide+xml"/>
  <Override PartName="/ppt/slides/slide34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9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Slides/_rels/notesSlide28.xml.rels" ContentType="application/vnd.openxmlformats-package.relationships+xml"/>
  <Override PartName="/ppt/notesSlides/_rels/notesSlide26.xml.rels" ContentType="application/vnd.openxmlformats-package.relationships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7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8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9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E151E1B1-81E1-4161-B111-81E12181D18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43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These come from an article by Peter Kolesar.</a:t>
            </a:r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43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Note that Wq here is as a percent of an average service, not a multiple of an average service as before.</a:t>
            </a:r>
            <a:endParaRPr/>
          </a:p>
          <a:p>
            <a:r>
              <a:rPr lang="en-US"/>
              <a:t>As systems get bigger, utilization quickly climbs toward 100%,</a:t>
            </a:r>
            <a:endParaRPr/>
          </a:p>
          <a:p>
            <a:r>
              <a:rPr lang="en-US"/>
              <a:t>Prob. Of Delay levels off,</a:t>
            </a:r>
            <a:endParaRPr/>
          </a:p>
          <a:p>
            <a:r>
              <a:rPr lang="en-US"/>
              <a:t>Wq falls like 1/sqrt(traffic).</a:t>
            </a:r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81516111-C141-4151-B1B1-81418111415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http://www.math.vu.nl/~koole/ccmath/ErlangC/" TargetMode="External"/><Relationship Id="rId2" Type="http://schemas.openxmlformats.org/officeDocument/2006/relationships/slideLayout" Target="../slideLayouts/slideLayout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hyperlink" Target="http://www.lionhrtpub.com/orms/surveys/Simulation/Simulation1.html" TargetMode="External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Shape 1"/>
          <p:cNvSpPr txBox="1"/>
          <p:nvPr/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Chapter 8: Queueing Theory</a:t>
            </a:r>
            <a:endParaRPr/>
          </a:p>
        </p:txBody>
      </p:sp>
      <p:sp>
        <p:nvSpPr>
          <p:cNvPr id="11" name="TextShape 2"/>
          <p:cNvSpPr txBox="1"/>
          <p:nvPr/>
        </p:nvSpPr>
        <p:spPr>
          <a:xfrm>
            <a:off x="504000" y="1769040"/>
            <a:ext cx="9071640" cy="4989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Math 419W/519</a:t>
            </a:r>
            <a:endParaRPr/>
          </a:p>
          <a:p>
            <a:pPr algn="ctr"/>
            <a:r>
              <a:rPr lang="en-US"/>
              <a:t>Prof. Andrew Ross</a:t>
            </a:r>
            <a:endParaRPr/>
          </a:p>
          <a:p>
            <a:pPr algn="ctr"/>
            <a:r>
              <a:rPr lang="en-US"/>
              <a:t>Eastern Michigan University</a:t>
            </a:r>
            <a:endParaRPr/>
          </a:p>
          <a:p>
            <a:endParaRPr/>
          </a:p>
          <a:p>
            <a:pPr algn="ctr"/>
            <a:r>
              <a:rPr lang="en-US"/>
              <a:t>In this chapter, “mu” is a rate like it was in chapter 5&amp;6, not a mean like it was in chapter 7.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Notation: Basic Output Measures</a:t>
            </a:r>
            <a:endParaRPr/>
          </a:p>
        </p:txBody>
      </p:sp>
      <p:sp>
        <p:nvSpPr>
          <p:cNvPr id="2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L = avg # of people or jobs in the system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That's in the line plus those in service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Lq = avg # of people or jobs in the line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Not including those in service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 = avg time spent in the system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That's time spent in line, plus time spent in service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Wq = avg time spent in the line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Of course, W = Wq + 1/mu</a:t>
            </a:r>
            <a:endParaRPr/>
          </a:p>
          <a:p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Basic Output Measures: when?</a:t>
            </a:r>
            <a:endParaRPr/>
          </a:p>
        </p:txBody>
      </p:sp>
      <p:sp>
        <p:nvSpPr>
          <p:cNvPr id="3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For queues involving people, we usually care about Wq, because once they get into service, they are happy.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At the emergency room, you want to see a doctor right away, but once you do, you don't want that doctor to rush.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For queues involving objects, we usually care about W, because as long as they are in the system, they aren't being used profitably elsewhere.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Less common to care about L or Lq—only when deciding how big the waiting area should be.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And even then, need to plan for much more than the average.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Fancy Output Measures</a:t>
            </a:r>
            <a:endParaRPr/>
          </a:p>
        </p:txBody>
      </p:sp>
      <p:sp>
        <p:nvSpPr>
          <p:cNvPr id="3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% of time that a server is busy (“utilization”)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Higher is good to keep costs low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Lower is good to keep waiting times low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Overall, don't try to control it, except: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Keep it under 95% (?) for human servers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Pr(wait &lt; 20 seconds) = 80% (?)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Adapt to context: Emergency 911 vs IRS helpline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Pr(had to wait at all)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% Abandonment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Pr(blocked) if there's a finite waiting room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Little's Law</a:t>
            </a:r>
            <a:endParaRPr/>
          </a:p>
        </p:txBody>
      </p:sp>
      <p:sp>
        <p:nvSpPr>
          <p:cNvPr id="3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L = lambda*W, and Lq = lambda*Wq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Along with W=Wq+1/mu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Given any one of L, Lq, W, Wq, you can compute the other 3 easily.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But Little's Law doesn't actually compute any of them in the first place.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Also applies to infinite-server systems where Wq=0, W=1/mu.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Also applies just to servers: avg # in service = arr. rate to service * 1/mu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General Plan</a:t>
            </a:r>
            <a:endParaRPr/>
          </a:p>
        </p:txBody>
      </p:sp>
      <p:sp>
        <p:nvSpPr>
          <p:cNvPr id="3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Formulate a Markov Chain (usually CTMC)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Find steady-state probabilities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From those, compute L or Lq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Who is doing the observing?</a:t>
            </a:r>
            <a:endParaRPr/>
          </a:p>
        </p:txBody>
      </p:sp>
      <p:sp>
        <p:nvSpPr>
          <p:cNvPr id="3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Suppose we have 1 arrival every hour exactly on the hour.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And service takes exactly 59 minutes.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This is a D/D/1 queue—simple, but boring.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The server says: I'm busy 59/60=98.33% 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Arriving customers say: we never saw the server busy!</a:t>
            </a:r>
            <a:endParaRPr/>
          </a:p>
          <a:p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When does that not happen?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This is avoided if arrivals are Poisson: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Poisson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Arrivals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See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Time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Averages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=PASTA (proposition 8.2)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Chapter 8.3.1: M/M/1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L = rho/(1-rho)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doesn't depend on lambda &amp; mu separately, just their ratio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Calculate in your head:</a:t>
            </a:r>
            <a:endParaRPr/>
          </a:p>
          <a:p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Make a spreadsheet &amp; graph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L = rho/(1-rho) for an M/M/1 queue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Use: rho=0, 0.25, 0.5, 0.75, 0.9, 0.99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Use markers-with-connecting-straight lines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Now try markers-with-connecting-smooth-lines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rho=0.99 and you spend 10% more money to make the server go 10% faster, now rho=0.9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What % does L decrease?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M/M/1 Wq graph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</p:sp>
      <p:pic>
        <p:nvPicPr>
          <p:cNvPr descr="" id="48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1651320" y="2630520"/>
            <a:ext cx="6659640" cy="498960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Shape 1"/>
          <p:cNvSpPr txBox="1"/>
          <p:nvPr/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What is it?</a:t>
            </a:r>
            <a:endParaRPr/>
          </a:p>
        </p:txBody>
      </p:sp>
      <p:sp>
        <p:nvSpPr>
          <p:cNvPr id="1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A queue = a line of people or things waiting to be served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Queueing Theory: ways of predicting how long the line or wait will be, or deciding on how many servers to have.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Other M/M/1 facts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Waiting time (if you are delayed) has an exponential distribution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If you can't see the queue, the time you've spent waiting gives no information about how much longer you will have to wait!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CoV is 100%: waiting time is, say, 5 minutes plus or minus 5 minutes.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# of people in the system has a geometric distribution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So can't just plan on the average line length!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Pr(system empty) = 1-rho</a:t>
            </a:r>
            <a:endParaRPr/>
          </a:p>
        </p:txBody>
      </p:sp>
    </p:spTree>
  </p:cSld>
  <p:timing>
    <p:tnLst>
      <p:par>
        <p:cTn dur="indefinite" id="21" nodeType="tmRoot" restart="never">
          <p:childTnLst>
            <p:seq>
              <p:cTn id="2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Read for yourself if interested: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Ch 8.3.2: finite buffer M/M/1/N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Ch 8.3.4: Shoeshine Shop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Ch 8.3.5: Bulk service</a:t>
            </a:r>
            <a:endParaRPr/>
          </a:p>
        </p:txBody>
      </p:sp>
    </p:spTree>
  </p:cSld>
  <p:timing>
    <p:tnLst>
      <p:par>
        <p:cTn dur="indefinite" id="23" nodeType="tmRoot" restart="never">
          <p:childTnLst>
            <p:seq>
              <p:cTn id="2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Ch 8.3.3: M/M/k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Need lambda/mu = rho &lt; k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Otherwise work piles up faster than we can serve it!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Some books/web sites use r=lambda/mu, rho=r/c so rho&lt;1 is needed.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Formula shown in the book is: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Commonly repeated elsewhere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Hard to use—an ungainly sum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Impossible to use for more than 170 servers, though real call centers can have thousands of servers.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Instead use web-based calculators: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Search for “Erlang-C”, a synonym for M/M/k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>
                <a:hlinkClick r:id="rId1"/>
              </a:rPr>
              <a:t>http://www.math.vu.nl/~koole/ccmath/ErlangC/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Or Excel packages like QTS Plus (from the same place you get our class videos)</a:t>
            </a:r>
            <a:endParaRPr/>
          </a:p>
          <a:p>
            <a:endParaRPr/>
          </a:p>
        </p:txBody>
      </p:sp>
    </p:spTree>
  </p:cSld>
  <p:timing>
    <p:tnLst>
      <p:par>
        <p:cTn dur="indefinite" id="25" nodeType="tmRoot" restart="never">
          <p:childTnLst>
            <p:seq>
              <p:cTn id="2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Other M/M/k facts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Waiting time (if you are delayed) has an exponential distribution – similar to M/M/1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# of people in the system has a combined Poisson/geometric distribution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Poisson for n&lt;k, geometric for n&gt;k</a:t>
            </a:r>
            <a:endParaRPr/>
          </a:p>
          <a:p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Pr(system empty) = miniscule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Pr(arrival must wait) = “Erlang-C” function</a:t>
            </a:r>
            <a:endParaRPr/>
          </a:p>
        </p:txBody>
      </p:sp>
      <p:pic>
        <p:nvPicPr>
          <p:cNvPr descr="" id="57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6496560" y="4476960"/>
            <a:ext cx="3104640" cy="1923840"/>
          </a:xfrm>
          <a:prstGeom prst="rect">
            <a:avLst/>
          </a:prstGeom>
        </p:spPr>
      </p:pic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Approximate as single-server?</a:t>
            </a:r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Let mu=1 call per minute, lambda=50 calls per minute, and k=57 servers.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Erlang-C calculator gives: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Wq=2.11 seconds (! not minutes)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Pr(not delayed) = 75.35%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Approximate with a single really fast server?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mu=57, lambda=50, k=1 server? rho=50/57,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Wq=(1/mu)*rho/(1-rho)= 0.1253 minutes=7.5 seconds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Pr(not delayed)=1-rho=12%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Not a good approximation at all.</a:t>
            </a:r>
            <a:endParaRPr/>
          </a:p>
        </p:txBody>
      </p:sp>
    </p:spTree>
  </p:cSld>
  <p:timing>
    <p:tnLst>
      <p:par>
        <p:cTn dur="indefinite" id="27" nodeType="tmRoot" restart="never">
          <p:childTnLst>
            <p:seq>
              <p:cTn id="2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Single vs Multi-Server</a:t>
            </a:r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Single-server intuition still applies: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as rho approaches #servers, L&amp;W go to infinity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But the numbers aren't the same for single vs multi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Single-server: most people are in the queue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Multi-server: most people are in service</a:t>
            </a:r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3 Laws of Applied Queueing Theory</a:t>
            </a:r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Get there before the queue forms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At the grocery store, stay to the far left or right (but not at tollbooths)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For M/M/c, you need approximately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#servers = rho + z*sqrt(rho)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Where z is 1 or 2: 1=good service, 2=great service.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Technically, z is the Normal Distribution cutoff for Pr(not delayed).  For example, if Pr(not delayed)=85%, then z=1</a:t>
            </a:r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Practice with the 3</a:t>
            </a:r>
            <a:r>
              <a:rPr lang="en-US"/>
              <a:t>rd</a:t>
            </a:r>
            <a:r>
              <a:rPr lang="en-US"/>
              <a:t> Law</a:t>
            </a:r>
            <a:endParaRPr/>
          </a:p>
        </p:txBody>
      </p:sp>
      <p:sp>
        <p:nvSpPr>
          <p:cNvPr id="6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Also called “Square-root staffing”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rho=10, you need 10+1*sqrt(10)=13.16 or 14 servers,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which is 31% more than rho alone.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rho=100, you need...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Which is ??% more than rho alone.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rho=1000, you need...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Which is ??% more than rho alone</a:t>
            </a:r>
            <a:endParaRPr/>
          </a:p>
        </p:txBody>
      </p:sp>
    </p:spTree>
  </p:cSld>
  <p:timing>
    <p:tnLst>
      <p:par>
        <p:cTn dur="indefinite" id="29" nodeType="tmRoot" restart="never">
          <p:childTnLst>
            <p:seq>
              <p:cTn id="3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Efficiency of Big Systems</a:t>
            </a:r>
            <a:endParaRPr/>
          </a:p>
        </p:txBody>
      </p:sp>
      <p:sp>
        <p:nvSpPr>
          <p:cNvPr id="67" name="TextShape 2"/>
          <p:cNvSpPr txBox="1"/>
          <p:nvPr/>
        </p:nvSpPr>
        <p:spPr>
          <a:xfrm>
            <a:off x="504000" y="1769040"/>
            <a:ext cx="9071640" cy="5774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Wq falls off like 1/sqrt(rho)</a:t>
            </a:r>
            <a:endParaRPr/>
          </a:p>
        </p:txBody>
      </p:sp>
      <p:pic>
        <p:nvPicPr>
          <p:cNvPr descr="" id="68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117440" y="685800"/>
            <a:ext cx="8026560" cy="6019560"/>
          </a:xfrm>
          <a:prstGeom prst="rect">
            <a:avLst/>
          </a:prstGeom>
        </p:spPr>
      </p:pic>
      <p:sp>
        <p:nvSpPr>
          <p:cNvPr id="69" name="TextShape 3"/>
          <p:cNvSpPr txBox="1"/>
          <p:nvPr/>
        </p:nvSpPr>
        <p:spPr>
          <a:xfrm>
            <a:off x="1117440" y="685800"/>
            <a:ext cx="8026560" cy="6019920"/>
          </a:xfrm>
          <a:prstGeom prst="rect">
            <a:avLst/>
          </a:prstGeom>
        </p:spPr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More on efficiency</a:t>
            </a:r>
            <a:endParaRPr/>
          </a:p>
        </p:txBody>
      </p:sp>
      <p:sp>
        <p:nvSpPr>
          <p:cNvPr id="7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I stopped here at traffic=400, but biggest physical call centers are about 2000 people (can get bigger by virtual grouping)</a:t>
            </a:r>
            <a:endParaRPr/>
          </a:p>
          <a:p>
            <a:endParaRPr/>
          </a:p>
          <a:p>
            <a:r>
              <a:rPr lang="en-US"/>
              <a:t>Old hospital guideline: aim for 85% utilization.  Bad!</a:t>
            </a:r>
            <a:endParaRPr/>
          </a:p>
          <a:p>
            <a:endParaRPr/>
          </a:p>
          <a:p>
            <a:r>
              <a:rPr lang="en-US"/>
              <a:t>Infomercial “operators are standing by”?  They are consolidated &amp; cross-trained.</a:t>
            </a:r>
            <a:endParaRPr/>
          </a:p>
          <a:p>
            <a:endParaRPr/>
          </a:p>
          <a:p>
            <a:r>
              <a:rPr lang="en-US"/>
              <a:t>In 1978 there were 661 Poison Control Centers in the US, now there are 51, with a national 1-800 number</a:t>
            </a:r>
            <a:endParaRPr/>
          </a:p>
        </p:txBody>
      </p:sp>
    </p:spTree>
  </p:cSld>
  <p:timing>
    <p:tnLst>
      <p:par>
        <p:cTn dur="indefinite" id="31" nodeType="tmRoot" restart="never">
          <p:childTnLst>
            <p:seq>
              <p:cTn id="3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Shape 1"/>
          <p:cNvSpPr txBox="1"/>
          <p:nvPr/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Applications</a:t>
            </a:r>
            <a:endParaRPr/>
          </a:p>
        </p:txBody>
      </p:sp>
      <p:sp>
        <p:nvSpPr>
          <p:cNvPr id="1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Telephone call centers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Factories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Inventory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Health care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Firefighters/police/ambulance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Repair technicians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Car/Truck Traffic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Internet data traffic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UPS/FedEx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Machines waiting for repair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etc.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Chapter 8.4: Networks of Queues</a:t>
            </a:r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If jobs arrive from outside &amp; eventually leave,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all nodes have exponential service,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And if a backup at one queue doesn't jam service at another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One study showed ER backups due to low # staff to move patients from ER to main hospital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(and a few more assumptions)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Then we can treat each queue independently.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jobs just circulate without arriving/leaving,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Like pallets in a factory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closed” queueing network.  Software can solve.</a:t>
            </a:r>
            <a:endParaRPr/>
          </a:p>
        </p:txBody>
      </p:sp>
    </p:spTree>
  </p:cSld>
  <p:timing>
    <p:tnLst>
      <p:par>
        <p:cTn dur="indefinite" id="33" nodeType="tmRoot" restart="never">
          <p:childTnLst>
            <p:seq>
              <p:cTn id="3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Chapter 8.5: M/G/1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Service time not necessarily exponential.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Need to know Squared Coefficient of Variation (SCV) of service times.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The </a:t>
            </a:r>
            <a:r>
              <a:rPr lang="en-US">
                <a:solidFill>
                  <a:srgbClr val="9999ff"/>
                </a:solidFill>
              </a:rPr>
              <a:t>Variability</a:t>
            </a:r>
            <a:r>
              <a:rPr lang="en-US"/>
              <a:t>-</a:t>
            </a:r>
            <a:r>
              <a:rPr lang="en-US">
                <a:solidFill>
                  <a:srgbClr val="c90016"/>
                </a:solidFill>
              </a:rPr>
              <a:t>Utilization</a:t>
            </a:r>
            <a:r>
              <a:rPr lang="en-US"/>
              <a:t>-</a:t>
            </a:r>
            <a:r>
              <a:rPr lang="en-US">
                <a:solidFill>
                  <a:srgbClr val="008080"/>
                </a:solidFill>
              </a:rPr>
              <a:t>Time</a:t>
            </a:r>
            <a:r>
              <a:rPr lang="en-US"/>
              <a:t> (VUT) equation: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Wq = </a:t>
            </a:r>
            <a:r>
              <a:rPr lang="en-US">
                <a:solidFill>
                  <a:srgbClr val="9999ff"/>
                </a:solidFill>
              </a:rPr>
              <a:t>(1+SCV)/2</a:t>
            </a:r>
            <a:r>
              <a:rPr lang="en-US"/>
              <a:t>  * </a:t>
            </a:r>
            <a:r>
              <a:rPr lang="en-US">
                <a:solidFill>
                  <a:srgbClr val="c90016"/>
                </a:solidFill>
              </a:rPr>
              <a:t>rho/(1-rho)</a:t>
            </a:r>
            <a:r>
              <a:rPr lang="en-US"/>
              <a:t> * </a:t>
            </a:r>
            <a:r>
              <a:rPr lang="en-US">
                <a:solidFill>
                  <a:srgbClr val="008080"/>
                </a:solidFill>
              </a:rPr>
              <a:t>1/mu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Also called: Pollaczek-Khintchine formula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Is exact, not an approximation, for M/G/1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Recognize (1+SCV)/2 ?  Inspection paradox!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Variability hurts! Want SCV=0.</a:t>
            </a:r>
            <a:endParaRPr/>
          </a:p>
        </p:txBody>
      </p:sp>
    </p:spTree>
  </p:cSld>
  <p:timing>
    <p:tnLst>
      <p:par>
        <p:cTn dur="indefinite" id="35" nodeType="tmRoot" restart="never">
          <p:childTnLst>
            <p:seq>
              <p:cTn id="3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G/G/1 Approximation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Include SCVa = SCV of inter-arrival times into VUT,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Write service SCV as SCVs to avoid confusion.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Kingman's equation (approximate):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Wq = </a:t>
            </a:r>
            <a:r>
              <a:rPr lang="en-US">
                <a:solidFill>
                  <a:srgbClr val="9999ff"/>
                </a:solidFill>
              </a:rPr>
              <a:t>(SCVa+SCVs)/2</a:t>
            </a:r>
            <a:r>
              <a:rPr lang="en-US"/>
              <a:t>  * </a:t>
            </a:r>
            <a:r>
              <a:rPr lang="en-US">
                <a:solidFill>
                  <a:srgbClr val="c90016"/>
                </a:solidFill>
              </a:rPr>
              <a:t>rho/(1-rho)</a:t>
            </a:r>
            <a:r>
              <a:rPr lang="en-US"/>
              <a:t> * </a:t>
            </a:r>
            <a:r>
              <a:rPr lang="en-US">
                <a:solidFill>
                  <a:srgbClr val="008080"/>
                </a:solidFill>
              </a:rPr>
              <a:t>1/mu</a:t>
            </a:r>
            <a:endParaRPr/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G/G/k Approximation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The “rho” term in the numerator 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= Pr(server busy) for single-server system.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Replace with Pr(all servers busy)=Erlang-C for multiserver system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Wq = </a:t>
            </a:r>
            <a:r>
              <a:rPr lang="en-US">
                <a:solidFill>
                  <a:srgbClr val="9999ff"/>
                </a:solidFill>
              </a:rPr>
              <a:t>(SCVa+SCVs)/2</a:t>
            </a:r>
            <a:r>
              <a:rPr lang="en-US"/>
              <a:t>  * ErlangC</a:t>
            </a:r>
            <a:r>
              <a:rPr lang="en-US">
                <a:solidFill>
                  <a:srgbClr val="c90016"/>
                </a:solidFill>
              </a:rPr>
              <a:t>/(1-rho)</a:t>
            </a:r>
            <a:r>
              <a:rPr lang="en-US"/>
              <a:t> * </a:t>
            </a:r>
            <a:r>
              <a:rPr lang="en-US">
                <a:solidFill>
                  <a:srgbClr val="008080"/>
                </a:solidFill>
              </a:rPr>
              <a:t>1/mu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Approximating General service with Exponential when calculating ErlangC</a:t>
            </a:r>
            <a:endParaRPr/>
          </a:p>
        </p:txBody>
      </p:sp>
    </p:spTree>
  </p:cSld>
  <p:timing>
    <p:tnLst>
      <p:par>
        <p:cTn dur="indefinite" id="37" nodeType="tmRoot" restart="never">
          <p:childTnLst>
            <p:seq>
              <p:cTn id="3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Except for Data Networks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Arrival of data packets isn't even a renewal process, let alone a Poisson Process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Shows fractal patterns!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Usually, averaging over a longer timespan reduces variability, but not for data networks.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Where Mathematics Meets the Internet”   Walter Willinger and Vern Paxson</a:t>
            </a:r>
            <a:endParaRPr/>
          </a:p>
        </p:txBody>
      </p:sp>
    </p:spTree>
  </p:cSld>
  <p:timing>
    <p:tnLst>
      <p:par>
        <p:cTn dur="indefinite" id="39" nodeType="tmRoot" restart="never">
          <p:childTnLst>
            <p:seq>
              <p:cTn id="4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Service Ordering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First-Come-First-Serve (FCFS) or FIFO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Last-Come-First-Serve (LCFS) or LIFO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Service in Random Order (SIRO) or RSS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All have same averages (L, Lq, W, Wq)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FCFS has lowest wait-time variance, LCFS highest.</a:t>
            </a:r>
            <a:endParaRPr/>
          </a:p>
        </p:txBody>
      </p:sp>
    </p:spTree>
  </p:cSld>
  <p:timing>
    <p:tnLst>
      <p:par>
        <p:cTn dur="indefinite" id="41" nodeType="tmRoot" restart="never">
          <p:childTnLst>
            <p:seq>
              <p:cTn id="4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Service Ordering: lower mean wait!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Shortest Job First 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needs estimate of service time for each job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Shortest Remaining Processing Time 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Also needs ability to interrupt jobs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But either can really slow down long jobs.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Round-Robin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Each job gets a little slice of time, e.g. 5ms-30ms</a:t>
            </a:r>
            <a:endParaRPr/>
          </a:p>
        </p:txBody>
      </p:sp>
    </p:spTree>
  </p:cSld>
  <p:timing>
    <p:tnLst>
      <p:par>
        <p:cTn dur="indefinite" id="43" nodeType="tmRoot" restart="never">
          <p:childTnLst>
            <p:seq>
              <p:cTn id="4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Appointment-based queueing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E.g. dentist's office, doctor's office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No-shows are a problem: forgetfulness, etc.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Some clinics with low-income customers will triple-book appointment slots!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Car breakdowns, Can't get time off, Can't get a babysitter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Much less academic work done on this.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 tiny trend toward only making same-day appointments: “Advanced Access”</a:t>
            </a:r>
            <a:endParaRPr/>
          </a:p>
        </p:txBody>
      </p:sp>
    </p:spTree>
  </p:cSld>
  <p:timing>
    <p:tnLst>
      <p:par>
        <p:cTn dur="indefinite" id="45" nodeType="tmRoot" restart="never">
          <p:childTnLst>
            <p:seq>
              <p:cTn id="4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Time-of-Day arrivals?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 sz="2000"/>
              <a:t>Improving the SIPP Approach for Staffing Service Systems That Have Cyclic Demands. Linda V. Green, Peter J. Kolesar and João Soares. Operations Research, Vol. 49, No. 4 (Jul. - Aug., 2001), pp. 549-564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For call center models, if rho/mu &lt; 1, can break it into hour-long segments and treat each independently.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If it's any worse, hire a queueing theorist.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Procedure: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Forecast the arrival rate curve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Decide how many servers in each time block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Decide how many people on each shift (watch out for lunch breaks, coffee breaks, etc), “scheduling” (Math 560)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Decide which people work which shift (“rostering”)</a:t>
            </a:r>
            <a:endParaRPr/>
          </a:p>
        </p:txBody>
      </p:sp>
    </p:spTree>
  </p:cSld>
  <p:timing>
    <p:tnLst>
      <p:par>
        <p:cTn dur="indefinite" id="47" nodeType="tmRoot" restart="never">
          <p:childTnLst>
            <p:seq>
              <p:cTn id="4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Software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Already mentioned: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 </a:t>
            </a:r>
            <a:r>
              <a:rPr lang="en-US"/>
              <a:t>Erlang-C calculators on the web &amp; for Excel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 </a:t>
            </a:r>
            <a:r>
              <a:rPr lang="en-US"/>
              <a:t>QTS Plus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Discrete-Event Simulation: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Arena, SIMUL8, GPSS, etc.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 sz="1600">
                <a:hlinkClick r:id="rId1"/>
              </a:rPr>
              <a:t>http://www.lionhrtpub.com/orms/surveys/Simulation/Simulation1.html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1600"/>
              <a:t>Can hack multiserver queues in excel: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 sz="1600"/>
              <a:t>http://www.informs.org/Pubs/ITE/Archive/Volume-7/Simpler-Spreadsheet-Simulation-of-Multi-Server-Queues</a:t>
            </a:r>
            <a:endParaRPr/>
          </a:p>
        </p:txBody>
      </p:sp>
    </p:spTree>
  </p:cSld>
  <p:timing>
    <p:tnLst>
      <p:par>
        <p:cTn dur="indefinite" id="49" nodeType="tmRoot" restart="never">
          <p:childTnLst>
            <p:seq>
              <p:cTn id="5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Shape 1"/>
          <p:cNvSpPr txBox="1"/>
          <p:nvPr/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Air Travel</a:t>
            </a:r>
            <a:endParaRPr/>
          </a:p>
        </p:txBody>
      </p:sp>
      <p:sp>
        <p:nvSpPr>
          <p:cNvPr id="1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Wait to find a parking space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the parking shuttle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check your bags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get through security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buy some food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your plane to arrive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board the plane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luggage to finish loading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de-ice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take off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de-ice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take off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the peanuts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land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the gate to free up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to de-plane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your luggage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Wait for a taxi</a:t>
            </a:r>
            <a:endParaRPr/>
          </a:p>
        </p:txBody>
      </p:sp>
    </p:spTree>
  </p:cSld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Bigger Issues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If you add servers to improve service, fewer people will balk/abandon, and your servers might get busier.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Game Theory—where is the equilibrium?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Basic Notation</a:t>
            </a:r>
            <a:endParaRPr/>
          </a:p>
        </p:txBody>
      </p:sp>
      <p:sp>
        <p:nvSpPr>
          <p:cNvPr id="1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Arrival pattern/Service Pattern/#servers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Pattern specifiers: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M = memoryless (Poisson Process for arrivals, or exponential distribution for service durations)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G = General (could be any distribution)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D = Deterministic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E = Erlang distribution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H = Hyperexponential distribution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PH = Phase-Type distribution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Start Simple, Ignoring:</a:t>
            </a:r>
            <a:endParaRPr/>
          </a:p>
        </p:txBody>
      </p:sp>
      <p:sp>
        <p:nvSpPr>
          <p:cNvPr id="2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Time-of-day changes in arrival rate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Priorities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Balking (giving up before joining the queue)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Abandoning/reneging (giving up while in queue)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Retrials (trying back later after balking/abandoning)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Batch arrivals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Batch service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Uncertainty in arrival rate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Bilingual/Monolingual servers (Press 1 for English...)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Virtual Hold (Press 1 and we will call you back...)</a:t>
            </a:r>
            <a:endParaRPr/>
          </a:p>
          <a:p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Example notation</a:t>
            </a:r>
            <a:endParaRPr/>
          </a:p>
        </p:txBody>
      </p:sp>
      <p:sp>
        <p:nvSpPr>
          <p:cNvPr id="23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M/M/1 : arrivals follow a Poisson process, service times are exponentially distributed, single server.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M/M/c: multiple servers.  The basic call-center model.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M/G/1: Poisson arrivals, general distribution of service durations</a:t>
            </a:r>
            <a:endParaRPr/>
          </a:p>
          <a:p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Notation: Input measures</a:t>
            </a:r>
            <a:endParaRPr/>
          </a:p>
        </p:txBody>
      </p:sp>
      <p:sp>
        <p:nvSpPr>
          <p:cNvPr id="25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lambda = arrival rate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e.g. 120 calls per hour=30 seconds between calls, on avg.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mu = service rate per server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e.g. 4 calls per hour = 15 minutes per call, on avg.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 = # of servers (or k, or m, or n, or s)!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rho = lambda/mu = “traffic”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For example, rho=120 calls per hour/4 calls per hour = 30 (units cancel—it's unitless!)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The usual problem</a:t>
            </a:r>
            <a:endParaRPr/>
          </a:p>
        </p:txBody>
      </p:sp>
      <p:sp>
        <p:nvSpPr>
          <p:cNvPr id="2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Knowing lambda, mu, and c, what will be the average waiting time or line length?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There are some exact formulas for this.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The real problem: knowing lambda and mu, and having a limit on the avg. waiting time, how many servers are needed?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There is a simple approximate formula for this, but hardly ever an exact formula.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